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80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98" r:id="rId7"/>
    <p:sldId id="262" r:id="rId8"/>
    <p:sldId id="299" r:id="rId9"/>
    <p:sldId id="263" r:id="rId10"/>
    <p:sldId id="300" r:id="rId11"/>
    <p:sldId id="310" r:id="rId12"/>
    <p:sldId id="301" r:id="rId13"/>
    <p:sldId id="264" r:id="rId14"/>
    <p:sldId id="302" r:id="rId15"/>
    <p:sldId id="303" r:id="rId16"/>
    <p:sldId id="304" r:id="rId17"/>
    <p:sldId id="305" r:id="rId18"/>
    <p:sldId id="269" r:id="rId19"/>
    <p:sldId id="307" r:id="rId20"/>
    <p:sldId id="309" r:id="rId21"/>
    <p:sldId id="306" r:id="rId22"/>
    <p:sldId id="267" r:id="rId23"/>
    <p:sldId id="308" r:id="rId24"/>
  </p:sldIdLst>
  <p:sldSz cx="9144000" cy="5143500" type="screen16x9"/>
  <p:notesSz cx="6858000" cy="9144000"/>
  <p:embeddedFontLst>
    <p:embeddedFont>
      <p:font typeface="Raleway ExtraBold" panose="020B0604020202020204" charset="-93"/>
      <p:bold r:id="rId26"/>
      <p:boldItalic r:id="rId27"/>
    </p:embeddedFont>
    <p:embeddedFont>
      <p:font typeface="Raleway Medium" panose="020B0604020202020204" charset="-93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Raleway" panose="020B0604020202020204" charset="-93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697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5CBE83-A1AB-44B4-964E-85D33AE617F2}">
  <a:tblStyle styleId="{D75CBE83-A1AB-44B4-964E-85D33AE617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9C8D4F5-8695-43FC-896E-4C016B737EB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pos="5697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7986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331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083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550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896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724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961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271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212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47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959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42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450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861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628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821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9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962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483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292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737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520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65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165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7050"/>
            <a:ext cx="6651600" cy="15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324" y="3906950"/>
            <a:ext cx="6065400" cy="41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3718663" y="959100"/>
            <a:ext cx="2872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3718675" y="2167200"/>
            <a:ext cx="4142400" cy="20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03" name="Google Shape;103;p14"/>
            <p:cNvSpPr/>
            <p:nvPr/>
          </p:nvSpPr>
          <p:spPr>
            <a:xfrm rot="10800000" flipH="1">
              <a:off x="0" y="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 rot="10800000" flipH="1">
              <a:off x="8430775" y="42864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 rot="10800000" flipH="1"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713225" y="2785400"/>
            <a:ext cx="2369700" cy="18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2"/>
          </p:nvPr>
        </p:nvSpPr>
        <p:spPr>
          <a:xfrm>
            <a:off x="3231361" y="2785400"/>
            <a:ext cx="2369700" cy="18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3"/>
          </p:nvPr>
        </p:nvSpPr>
        <p:spPr>
          <a:xfrm>
            <a:off x="5749496" y="2785400"/>
            <a:ext cx="2369700" cy="18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4"/>
          </p:nvPr>
        </p:nvSpPr>
        <p:spPr>
          <a:xfrm>
            <a:off x="713225" y="2202125"/>
            <a:ext cx="2369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5"/>
          </p:nvPr>
        </p:nvSpPr>
        <p:spPr>
          <a:xfrm>
            <a:off x="3231357" y="2202125"/>
            <a:ext cx="2369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6"/>
          </p:nvPr>
        </p:nvSpPr>
        <p:spPr>
          <a:xfrm>
            <a:off x="5749488" y="2202125"/>
            <a:ext cx="2369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43" name="Google Shape;143;p18"/>
          <p:cNvGrpSpPr/>
          <p:nvPr/>
        </p:nvGrpSpPr>
        <p:grpSpPr>
          <a:xfrm>
            <a:off x="8795925" y="2411700"/>
            <a:ext cx="364500" cy="2731800"/>
            <a:chOff x="8795925" y="2411700"/>
            <a:chExt cx="364500" cy="2731800"/>
          </a:xfrm>
        </p:grpSpPr>
        <p:sp>
          <p:nvSpPr>
            <p:cNvPr id="144" name="Google Shape;144;p18"/>
            <p:cNvSpPr/>
            <p:nvPr/>
          </p:nvSpPr>
          <p:spPr>
            <a:xfrm rot="10800000" flipH="1">
              <a:off x="8795925" y="4286400"/>
              <a:ext cx="3645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 rot="10800000" flipH="1">
              <a:off x="8795925" y="3429300"/>
              <a:ext cx="3645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 rot="10800000" flipH="1">
              <a:off x="8795925" y="2572200"/>
              <a:ext cx="3645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795925" y="2411700"/>
              <a:ext cx="3645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713225" y="1659425"/>
            <a:ext cx="328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2"/>
          </p:nvPr>
        </p:nvSpPr>
        <p:spPr>
          <a:xfrm>
            <a:off x="4698825" y="1659425"/>
            <a:ext cx="328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3"/>
          </p:nvPr>
        </p:nvSpPr>
        <p:spPr>
          <a:xfrm>
            <a:off x="713225" y="3396200"/>
            <a:ext cx="328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4"/>
          </p:nvPr>
        </p:nvSpPr>
        <p:spPr>
          <a:xfrm>
            <a:off x="4698825" y="3396200"/>
            <a:ext cx="328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5"/>
          </p:nvPr>
        </p:nvSpPr>
        <p:spPr>
          <a:xfrm>
            <a:off x="713225" y="1338475"/>
            <a:ext cx="3286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6"/>
          </p:nvPr>
        </p:nvSpPr>
        <p:spPr>
          <a:xfrm>
            <a:off x="713225" y="3075275"/>
            <a:ext cx="3286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7"/>
          </p:nvPr>
        </p:nvSpPr>
        <p:spPr>
          <a:xfrm>
            <a:off x="4698825" y="1338475"/>
            <a:ext cx="3286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8"/>
          </p:nvPr>
        </p:nvSpPr>
        <p:spPr>
          <a:xfrm>
            <a:off x="4698825" y="3075275"/>
            <a:ext cx="3286200" cy="4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9" name="Google Shape;159;p19"/>
          <p:cNvGrpSpPr/>
          <p:nvPr/>
        </p:nvGrpSpPr>
        <p:grpSpPr>
          <a:xfrm>
            <a:off x="0" y="3429300"/>
            <a:ext cx="9160425" cy="1714200"/>
            <a:chOff x="0" y="3429300"/>
            <a:chExt cx="9160425" cy="1714200"/>
          </a:xfrm>
        </p:grpSpPr>
        <p:grpSp>
          <p:nvGrpSpPr>
            <p:cNvPr id="160" name="Google Shape;160;p19"/>
            <p:cNvGrpSpPr/>
            <p:nvPr/>
          </p:nvGrpSpPr>
          <p:grpSpPr>
            <a:xfrm>
              <a:off x="8795925" y="3429300"/>
              <a:ext cx="364500" cy="1714200"/>
              <a:chOff x="8795925" y="3429300"/>
              <a:chExt cx="364500" cy="1714200"/>
            </a:xfrm>
          </p:grpSpPr>
          <p:sp>
            <p:nvSpPr>
              <p:cNvPr id="161" name="Google Shape;161;p19"/>
              <p:cNvSpPr/>
              <p:nvPr/>
            </p:nvSpPr>
            <p:spPr>
              <a:xfrm rot="10800000" flipH="1">
                <a:off x="8795925" y="4286400"/>
                <a:ext cx="364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 rot="10800000" flipH="1">
                <a:off x="8795925" y="3429300"/>
                <a:ext cx="364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3" name="Google Shape;163;p19"/>
            <p:cNvGrpSpPr/>
            <p:nvPr/>
          </p:nvGrpSpPr>
          <p:grpSpPr>
            <a:xfrm>
              <a:off x="0" y="3429300"/>
              <a:ext cx="364500" cy="1714200"/>
              <a:chOff x="0" y="3429300"/>
              <a:chExt cx="364500" cy="1714200"/>
            </a:xfrm>
          </p:grpSpPr>
          <p:sp>
            <p:nvSpPr>
              <p:cNvPr id="164" name="Google Shape;164;p19"/>
              <p:cNvSpPr/>
              <p:nvPr/>
            </p:nvSpPr>
            <p:spPr>
              <a:xfrm rot="10800000" flipH="1">
                <a:off x="0" y="4286400"/>
                <a:ext cx="3645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 rot="10800000" flipH="1">
                <a:off x="0" y="3429300"/>
                <a:ext cx="364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66" name="Google Shape;166;p19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1"/>
          </p:nvPr>
        </p:nvSpPr>
        <p:spPr>
          <a:xfrm>
            <a:off x="713100" y="155776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2"/>
          </p:nvPr>
        </p:nvSpPr>
        <p:spPr>
          <a:xfrm>
            <a:off x="3455250" y="155776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3"/>
          </p:nvPr>
        </p:nvSpPr>
        <p:spPr>
          <a:xfrm>
            <a:off x="713100" y="328805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4"/>
          </p:nvPr>
        </p:nvSpPr>
        <p:spPr>
          <a:xfrm>
            <a:off x="3455250" y="328805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5"/>
          </p:nvPr>
        </p:nvSpPr>
        <p:spPr>
          <a:xfrm>
            <a:off x="6197400" y="155776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6"/>
          </p:nvPr>
        </p:nvSpPr>
        <p:spPr>
          <a:xfrm>
            <a:off x="6197400" y="3288050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7"/>
          </p:nvPr>
        </p:nvSpPr>
        <p:spPr>
          <a:xfrm>
            <a:off x="713100" y="1307112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8"/>
          </p:nvPr>
        </p:nvSpPr>
        <p:spPr>
          <a:xfrm>
            <a:off x="3457650" y="1307112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9"/>
          </p:nvPr>
        </p:nvSpPr>
        <p:spPr>
          <a:xfrm>
            <a:off x="6199800" y="1307112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13"/>
          </p:nvPr>
        </p:nvSpPr>
        <p:spPr>
          <a:xfrm>
            <a:off x="713100" y="3034188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4"/>
          </p:nvPr>
        </p:nvSpPr>
        <p:spPr>
          <a:xfrm>
            <a:off x="3457650" y="3034193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15"/>
          </p:nvPr>
        </p:nvSpPr>
        <p:spPr>
          <a:xfrm>
            <a:off x="6199800" y="3034193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1" name="Google Shape;181;p20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182" name="Google Shape;182;p20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5" name="Google Shape;185;p20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0" y="275063"/>
            <a:ext cx="9144000" cy="4868438"/>
            <a:chOff x="0" y="275063"/>
            <a:chExt cx="9144000" cy="4868438"/>
          </a:xfrm>
        </p:grpSpPr>
        <p:sp>
          <p:nvSpPr>
            <p:cNvPr id="199" name="Google Shape;199;p22"/>
            <p:cNvSpPr/>
            <p:nvPr/>
          </p:nvSpPr>
          <p:spPr>
            <a:xfrm>
              <a:off x="713225" y="275063"/>
              <a:ext cx="14499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0" name="Google Shape;200;p22"/>
            <p:cNvGrpSpPr/>
            <p:nvPr/>
          </p:nvGrpSpPr>
          <p:grpSpPr>
            <a:xfrm>
              <a:off x="0" y="4822500"/>
              <a:ext cx="9144000" cy="321000"/>
              <a:chOff x="0" y="4822500"/>
              <a:chExt cx="9144000" cy="321000"/>
            </a:xfrm>
          </p:grpSpPr>
          <p:sp>
            <p:nvSpPr>
              <p:cNvPr id="201" name="Google Shape;201;p22"/>
              <p:cNvSpPr/>
              <p:nvPr/>
            </p:nvSpPr>
            <p:spPr>
              <a:xfrm>
                <a:off x="0" y="4983000"/>
                <a:ext cx="9144000" cy="160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" name="Google Shape;202;p22"/>
              <p:cNvSpPr/>
              <p:nvPr/>
            </p:nvSpPr>
            <p:spPr>
              <a:xfrm>
                <a:off x="0" y="4822500"/>
                <a:ext cx="9144000" cy="160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203" name="Google Shape;203;p22"/>
          <p:cNvGrpSpPr/>
          <p:nvPr/>
        </p:nvGrpSpPr>
        <p:grpSpPr>
          <a:xfrm>
            <a:off x="8430775" y="0"/>
            <a:ext cx="713318" cy="857100"/>
            <a:chOff x="8430775" y="0"/>
            <a:chExt cx="713318" cy="857100"/>
          </a:xfrm>
        </p:grpSpPr>
        <p:sp>
          <p:nvSpPr>
            <p:cNvPr id="204" name="Google Shape;204;p22"/>
            <p:cNvSpPr/>
            <p:nvPr/>
          </p:nvSpPr>
          <p:spPr>
            <a:xfrm rot="10800000" flipH="1">
              <a:off x="8787393" y="0"/>
              <a:ext cx="3567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" name="Google Shape;205;p22"/>
            <p:cNvSpPr/>
            <p:nvPr/>
          </p:nvSpPr>
          <p:spPr>
            <a:xfrm rot="10800000" flipH="1">
              <a:off x="8430775" y="0"/>
              <a:ext cx="3567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5" name="Google Shape;215;p24"/>
          <p:cNvGrpSpPr/>
          <p:nvPr/>
        </p:nvGrpSpPr>
        <p:grpSpPr>
          <a:xfrm>
            <a:off x="0" y="0"/>
            <a:ext cx="9144000" cy="5160150"/>
            <a:chOff x="0" y="0"/>
            <a:chExt cx="9144000" cy="5160150"/>
          </a:xfrm>
        </p:grpSpPr>
        <p:grpSp>
          <p:nvGrpSpPr>
            <p:cNvPr id="216" name="Google Shape;216;p24"/>
            <p:cNvGrpSpPr/>
            <p:nvPr/>
          </p:nvGrpSpPr>
          <p:grpSpPr>
            <a:xfrm>
              <a:off x="0" y="3445950"/>
              <a:ext cx="568500" cy="1714200"/>
              <a:chOff x="0" y="3445950"/>
              <a:chExt cx="568500" cy="1714200"/>
            </a:xfrm>
          </p:grpSpPr>
          <p:sp>
            <p:nvSpPr>
              <p:cNvPr id="217" name="Google Shape;217;p24"/>
              <p:cNvSpPr/>
              <p:nvPr/>
            </p:nvSpPr>
            <p:spPr>
              <a:xfrm rot="10800000" flipH="1">
                <a:off x="0" y="4303050"/>
                <a:ext cx="568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 rot="10800000" flipH="1">
                <a:off x="0" y="3445950"/>
                <a:ext cx="568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19" name="Google Shape;219;p24"/>
            <p:cNvGrpSpPr/>
            <p:nvPr/>
          </p:nvGrpSpPr>
          <p:grpSpPr>
            <a:xfrm>
              <a:off x="8575500" y="0"/>
              <a:ext cx="568500" cy="5160150"/>
              <a:chOff x="8575500" y="0"/>
              <a:chExt cx="568500" cy="5160150"/>
            </a:xfrm>
          </p:grpSpPr>
          <p:sp>
            <p:nvSpPr>
              <p:cNvPr id="220" name="Google Shape;220;p24"/>
              <p:cNvSpPr/>
              <p:nvPr/>
            </p:nvSpPr>
            <p:spPr>
              <a:xfrm rot="10800000" flipH="1">
                <a:off x="8575500" y="4303050"/>
                <a:ext cx="568500" cy="857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 rot="10800000" flipH="1">
                <a:off x="8575500" y="3445950"/>
                <a:ext cx="5685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 rot="10800000" flipH="1">
                <a:off x="8575500" y="0"/>
                <a:ext cx="568500" cy="85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223" name="Google Shape;223;p24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0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267" name="Google Shape;267;p30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76" name="Google Shape;276;p31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 rot="10800000" flipH="1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31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858075" y="1948525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963434" y="924863"/>
            <a:ext cx="954000" cy="95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>
            <a:spLocks noGrp="1"/>
          </p:cNvSpPr>
          <p:nvPr>
            <p:ph type="pic" idx="3"/>
          </p:nvPr>
        </p:nvSpPr>
        <p:spPr>
          <a:xfrm>
            <a:off x="1322338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" name="Google Shape;15;p3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16" name="Google Shape;16;p3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33" name="Google Shape;33;p5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13225" y="845825"/>
            <a:ext cx="4294800" cy="12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13225" y="214107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479825" y="539500"/>
            <a:ext cx="2950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50" name="Google Shape;50;p7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" name="Google Shape;53;p7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57" name="Google Shape;57;p8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58" name="Google Shape;58;p8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1" name="Google Shape;61;p8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9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67" name="Google Shape;67;p9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" name="Google Shape;70;p9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607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7" name="Google Shape;97;p13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4" r:id="rId11"/>
    <p:sldLayoutId id="2147483665" r:id="rId12"/>
    <p:sldLayoutId id="2147483666" r:id="rId13"/>
    <p:sldLayoutId id="2147483668" r:id="rId14"/>
    <p:sldLayoutId id="2147483670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tour.uts.edu.au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uyenntran.github.io/Virtual_tour/?fbclid=IwY2xjawLCA51leHRuA2FlbQIxMABicmlkETE2QU15UVRzcEdRVktkOFNFAR7DmVkaOyQoskzfAipbpoPmozuy2mfm8MheaPjOLzgLVOli2bU85zy7q5UDUg_aem_T3Nm4XLPJFAKpMlp0bnXH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uts.edu.au/" TargetMode="External"/><Relationship Id="rId7" Type="http://schemas.openxmlformats.org/officeDocument/2006/relationships/hyperlink" Target="https://ai.google.dev/gemini-api/doc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thonguyen-1402/NHAPMON/tree/main" TargetMode="External"/><Relationship Id="rId5" Type="http://schemas.openxmlformats.org/officeDocument/2006/relationships/hyperlink" Target="https://www.klapty.com/p/thanh-hoan/t/vietnam-military-history-museum-virtual-tour-93465" TargetMode="External"/><Relationship Id="rId4" Type="http://schemas.openxmlformats.org/officeDocument/2006/relationships/hyperlink" Target="https://college.harvard.edu/admissions/explore-harvard/virtual-tou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5"/>
          <p:cNvGrpSpPr/>
          <p:nvPr/>
        </p:nvGrpSpPr>
        <p:grpSpPr>
          <a:xfrm>
            <a:off x="3765515" y="0"/>
            <a:ext cx="100512" cy="5139225"/>
            <a:chOff x="7468800" y="0"/>
            <a:chExt cx="1675200" cy="5139225"/>
          </a:xfrm>
        </p:grpSpPr>
        <p:grpSp>
          <p:nvGrpSpPr>
            <p:cNvPr id="293" name="Google Shape;293;p35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294" name="Google Shape;294;p35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 rot="10800000" flipH="1">
                <a:off x="7468800" y="857329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 rot="10800000" flipH="1">
                <a:off x="7468800" y="0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 rot="10800000" flipH="1">
                <a:off x="7468800" y="1674450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00" name="Google Shape;300;p35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1" name="Google Shape;301;p35"/>
          <p:cNvSpPr txBox="1">
            <a:spLocks noGrp="1"/>
          </p:cNvSpPr>
          <p:nvPr>
            <p:ph type="ctrTitle"/>
          </p:nvPr>
        </p:nvSpPr>
        <p:spPr>
          <a:xfrm>
            <a:off x="761716" y="1267929"/>
            <a:ext cx="4087375" cy="100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Virtual </a:t>
            </a:r>
            <a:r>
              <a:rPr lang="en" sz="6000" dirty="0"/>
              <a:t>T</a:t>
            </a:r>
            <a:r>
              <a:rPr lang="en" sz="6000" dirty="0" smtClean="0"/>
              <a:t>our</a:t>
            </a:r>
            <a:endParaRPr sz="6000"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1"/>
          </p:nvPr>
        </p:nvSpPr>
        <p:spPr>
          <a:xfrm>
            <a:off x="833327" y="3560586"/>
            <a:ext cx="60654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Group 4</a:t>
            </a:r>
            <a:endParaRPr dirty="0"/>
          </a:p>
        </p:txBody>
      </p:sp>
      <p:sp>
        <p:nvSpPr>
          <p:cNvPr id="303" name="Google Shape;303;p35"/>
          <p:cNvSpPr/>
          <p:nvPr/>
        </p:nvSpPr>
        <p:spPr>
          <a:xfrm>
            <a:off x="833327" y="773016"/>
            <a:ext cx="1449900" cy="5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Picture 4" descr="https://navi.edu.vn/blog/wp-content/uploads/2025/02/tuyen-sinh-2025-thong-tin-tuyen-sinh-dai-hoc-bach-khoa-ha-noi-hu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27" y="15291"/>
            <a:ext cx="67540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20000" y="373245"/>
            <a:ext cx="7704000" cy="572700"/>
          </a:xfrm>
        </p:spPr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pic>
        <p:nvPicPr>
          <p:cNvPr id="4" name="Picture 3" descr="C:\Users\HP\OneDrive - Hanoi University of Science and Technology\Pictures\Screenshots\Screenshot 2025-03-16 09165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53" y="1096963"/>
            <a:ext cx="6449695" cy="294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762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20000" y="373245"/>
            <a:ext cx="7704000" cy="572700"/>
          </a:xfrm>
        </p:spPr>
        <p:txBody>
          <a:bodyPr/>
          <a:lstStyle/>
          <a:p>
            <a:r>
              <a:rPr lang="en-US" dirty="0" smtClean="0"/>
              <a:t>Our activities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" y="1537853"/>
            <a:ext cx="4241539" cy="219267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10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1423598" y="2080143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Blocks Design</a:t>
            </a:r>
            <a:endParaRPr dirty="0"/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 idx="2"/>
          </p:nvPr>
        </p:nvSpPr>
        <p:spPr>
          <a:xfrm>
            <a:off x="1423598" y="994525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344" name="Google Shape;344;p39"/>
          <p:cNvSpPr/>
          <p:nvPr/>
        </p:nvSpPr>
        <p:spPr>
          <a:xfrm>
            <a:off x="1423598" y="416961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3722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Block Design</a:t>
            </a:r>
            <a:endParaRPr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720000" y="1196276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Hotspot Info Block</a:t>
            </a:r>
            <a:endParaRPr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39" y="1889452"/>
            <a:ext cx="7126923" cy="2169930"/>
          </a:xfrm>
          <a:prstGeom prst="rect">
            <a:avLst/>
          </a:prstGeom>
        </p:spPr>
      </p:pic>
      <p:sp>
        <p:nvSpPr>
          <p:cNvPr id="28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1814945" y="1820129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Input</a:t>
            </a:r>
            <a:endParaRPr dirty="0"/>
          </a:p>
        </p:txBody>
      </p:sp>
      <p:sp>
        <p:nvSpPr>
          <p:cNvPr id="29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6386121" y="2298111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Output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/>
      <p:bldP spid="428" grpId="0" build="p"/>
      <p:bldP spid="2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Block Design</a:t>
            </a:r>
            <a:endParaRPr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720000" y="1196276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Media Playback Block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69" y="1865270"/>
            <a:ext cx="7415461" cy="2322351"/>
          </a:xfrm>
          <a:prstGeom prst="rect">
            <a:avLst/>
          </a:prstGeom>
        </p:spPr>
      </p:pic>
      <p:sp>
        <p:nvSpPr>
          <p:cNvPr id="28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1773383" y="1865116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Input</a:t>
            </a:r>
            <a:endParaRPr dirty="0"/>
          </a:p>
        </p:txBody>
      </p:sp>
      <p:sp>
        <p:nvSpPr>
          <p:cNvPr id="29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6427685" y="1865116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422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/>
      <p:bldP spid="2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Block Design</a:t>
            </a:r>
            <a:endParaRPr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720000" y="1196276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Navigation Block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70" y="1820129"/>
            <a:ext cx="7415461" cy="2288973"/>
          </a:xfrm>
          <a:prstGeom prst="rect">
            <a:avLst/>
          </a:prstGeom>
        </p:spPr>
      </p:pic>
      <p:sp>
        <p:nvSpPr>
          <p:cNvPr id="28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1835726" y="1820129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Input</a:t>
            </a:r>
            <a:endParaRPr dirty="0"/>
          </a:p>
        </p:txBody>
      </p:sp>
      <p:sp>
        <p:nvSpPr>
          <p:cNvPr id="29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6530390" y="2339675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72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/>
      <p:bldP spid="28" grpId="0" build="p"/>
      <p:bldP spid="2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>
            <a:spLocks noGrp="1"/>
          </p:cNvSpPr>
          <p:nvPr>
            <p:ph type="title"/>
          </p:nvPr>
        </p:nvSpPr>
        <p:spPr>
          <a:xfrm>
            <a:off x="720000" y="4078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Block Design</a:t>
            </a:r>
            <a:endParaRPr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720000" y="980581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Location Scene Viewer Block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78" y="1665424"/>
            <a:ext cx="6860845" cy="2908122"/>
          </a:xfrm>
          <a:prstGeom prst="rect">
            <a:avLst/>
          </a:prstGeom>
        </p:spPr>
      </p:pic>
      <p:sp>
        <p:nvSpPr>
          <p:cNvPr id="28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1794164" y="1329824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Input</a:t>
            </a:r>
            <a:endParaRPr dirty="0"/>
          </a:p>
        </p:txBody>
      </p:sp>
      <p:sp>
        <p:nvSpPr>
          <p:cNvPr id="29" name="Google Shape;428;p43"/>
          <p:cNvSpPr txBox="1">
            <a:spLocks noGrp="1"/>
          </p:cNvSpPr>
          <p:nvPr>
            <p:ph type="subTitle" idx="7"/>
          </p:nvPr>
        </p:nvSpPr>
        <p:spPr>
          <a:xfrm>
            <a:off x="6253082" y="1947449"/>
            <a:ext cx="3498682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08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/>
      <p:bldP spid="428" grpId="0" build="p"/>
      <p:bldP spid="28" grpId="0" build="p"/>
      <p:bldP spid="2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1423598" y="2080143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Software Showcase</a:t>
            </a:r>
            <a:endParaRPr dirty="0"/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 idx="2"/>
          </p:nvPr>
        </p:nvSpPr>
        <p:spPr>
          <a:xfrm>
            <a:off x="1423598" y="994525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344" name="Google Shape;344;p39"/>
          <p:cNvSpPr/>
          <p:nvPr/>
        </p:nvSpPr>
        <p:spPr>
          <a:xfrm>
            <a:off x="1423598" y="416961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877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/>
          <p:nvPr/>
        </p:nvSpPr>
        <p:spPr>
          <a:xfrm>
            <a:off x="3718675" y="530650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96" y="691150"/>
            <a:ext cx="3581629" cy="167979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776" y="710657"/>
            <a:ext cx="3584448" cy="166028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371" y="2999507"/>
            <a:ext cx="3584448" cy="167840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Google Shape;484;p46"/>
          <p:cNvSpPr txBox="1">
            <a:spLocks noGrp="1"/>
          </p:cNvSpPr>
          <p:nvPr>
            <p:ph type="title" idx="4294967295"/>
          </p:nvPr>
        </p:nvSpPr>
        <p:spPr>
          <a:xfrm>
            <a:off x="1974762" y="2454611"/>
            <a:ext cx="1545218" cy="348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200" dirty="0" smtClean="0"/>
              <a:t>Lo</a:t>
            </a:r>
            <a:r>
              <a:rPr lang="en-US" sz="1200" dirty="0" smtClean="0"/>
              <a:t>ading screen</a:t>
            </a:r>
            <a:r>
              <a:rPr lang="en-US" sz="1200" dirty="0" smtClean="0">
                <a:hlinkClick r:id="rId6"/>
              </a:rPr>
              <a:t>  </a:t>
            </a:r>
            <a:endParaRPr sz="1200" dirty="0"/>
          </a:p>
        </p:txBody>
      </p:sp>
      <p:sp>
        <p:nvSpPr>
          <p:cNvPr id="16" name="Google Shape;484;p46"/>
          <p:cNvSpPr txBox="1">
            <a:spLocks noGrp="1"/>
          </p:cNvSpPr>
          <p:nvPr>
            <p:ph type="title" idx="4294967295"/>
          </p:nvPr>
        </p:nvSpPr>
        <p:spPr>
          <a:xfrm>
            <a:off x="5659391" y="2454611"/>
            <a:ext cx="1545218" cy="348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200" dirty="0" smtClean="0"/>
              <a:t>Initial tour</a:t>
            </a:r>
            <a:r>
              <a:rPr lang="en-US" sz="1200" dirty="0" smtClean="0"/>
              <a:t> screen</a:t>
            </a:r>
            <a:r>
              <a:rPr lang="en-US" sz="1200" dirty="0" smtClean="0">
                <a:hlinkClick r:id="rId6"/>
              </a:rPr>
              <a:t>  </a:t>
            </a:r>
            <a:endParaRPr sz="1200" dirty="0"/>
          </a:p>
        </p:txBody>
      </p:sp>
      <p:sp>
        <p:nvSpPr>
          <p:cNvPr id="17" name="Google Shape;484;p46"/>
          <p:cNvSpPr txBox="1">
            <a:spLocks noGrp="1"/>
          </p:cNvSpPr>
          <p:nvPr>
            <p:ph type="title" idx="4294967295"/>
          </p:nvPr>
        </p:nvSpPr>
        <p:spPr>
          <a:xfrm>
            <a:off x="3766986" y="4795353"/>
            <a:ext cx="1545218" cy="348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200" dirty="0" smtClean="0"/>
              <a:t>Other place</a:t>
            </a:r>
            <a:endParaRPr sz="1200" dirty="0"/>
          </a:p>
        </p:txBody>
      </p:sp>
      <p:sp>
        <p:nvSpPr>
          <p:cNvPr id="18" name="Google Shape;423;p43"/>
          <p:cNvSpPr txBox="1">
            <a:spLocks noGrp="1"/>
          </p:cNvSpPr>
          <p:nvPr>
            <p:ph type="title"/>
          </p:nvPr>
        </p:nvSpPr>
        <p:spPr>
          <a:xfrm>
            <a:off x="787776" y="200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Software Showcase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/>
          <p:nvPr/>
        </p:nvSpPr>
        <p:spPr>
          <a:xfrm>
            <a:off x="3718675" y="530650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60" y="691150"/>
            <a:ext cx="7504880" cy="351412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Google Shape;484;p46"/>
          <p:cNvSpPr txBox="1">
            <a:spLocks noGrp="1"/>
          </p:cNvSpPr>
          <p:nvPr>
            <p:ph type="title" idx="4294967295"/>
          </p:nvPr>
        </p:nvSpPr>
        <p:spPr>
          <a:xfrm>
            <a:off x="945355" y="3022703"/>
            <a:ext cx="1545218" cy="348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200" dirty="0" err="1" smtClean="0">
                <a:solidFill>
                  <a:schemeClr val="bg1"/>
                </a:solidFill>
              </a:rPr>
              <a:t>Chatbot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9764" y="3743974"/>
            <a:ext cx="471054" cy="405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57601" y="3743974"/>
            <a:ext cx="1766454" cy="405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8764" y="1655618"/>
            <a:ext cx="290945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28880" y="2621756"/>
            <a:ext cx="474738" cy="350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53386" y="3918047"/>
            <a:ext cx="471054" cy="257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288473" y="3345873"/>
            <a:ext cx="332509" cy="398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424056" y="3429000"/>
            <a:ext cx="429489" cy="314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43971" y="2971800"/>
            <a:ext cx="484909" cy="1580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611294" y="1579418"/>
            <a:ext cx="557281" cy="2265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446818" y="3490607"/>
            <a:ext cx="406568" cy="398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484;p46"/>
          <p:cNvSpPr txBox="1">
            <a:spLocks noGrp="1"/>
          </p:cNvSpPr>
          <p:nvPr>
            <p:ph type="title" idx="4294967295"/>
          </p:nvPr>
        </p:nvSpPr>
        <p:spPr>
          <a:xfrm>
            <a:off x="2899282" y="3096697"/>
            <a:ext cx="1545218" cy="348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bg1"/>
                </a:solidFill>
              </a:rPr>
              <a:t>Navigation arrow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6" name="Google Shape;484;p46"/>
          <p:cNvSpPr txBox="1">
            <a:spLocks noGrp="1"/>
          </p:cNvSpPr>
          <p:nvPr>
            <p:ph type="title" idx="4294967295"/>
          </p:nvPr>
        </p:nvSpPr>
        <p:spPr>
          <a:xfrm>
            <a:off x="5168575" y="3096696"/>
            <a:ext cx="1545218" cy="348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bg1"/>
                </a:solidFill>
              </a:rPr>
              <a:t>Menu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7" name="Google Shape;484;p46"/>
          <p:cNvSpPr txBox="1">
            <a:spLocks noGrp="1"/>
          </p:cNvSpPr>
          <p:nvPr>
            <p:ph type="title" idx="4294967295"/>
          </p:nvPr>
        </p:nvSpPr>
        <p:spPr>
          <a:xfrm>
            <a:off x="4769210" y="1325095"/>
            <a:ext cx="1545218" cy="348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bg1"/>
                </a:solidFill>
              </a:rPr>
              <a:t>Information about the place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8" name="Google Shape;484;p46"/>
          <p:cNvSpPr txBox="1">
            <a:spLocks noGrp="1"/>
          </p:cNvSpPr>
          <p:nvPr>
            <p:ph type="title" idx="4294967295"/>
          </p:nvPr>
        </p:nvSpPr>
        <p:spPr>
          <a:xfrm>
            <a:off x="6521741" y="3196776"/>
            <a:ext cx="1545218" cy="348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bg1"/>
                </a:solidFill>
              </a:rPr>
              <a:t>VR mode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9" name="Google Shape;423;p43"/>
          <p:cNvSpPr txBox="1">
            <a:spLocks noGrp="1"/>
          </p:cNvSpPr>
          <p:nvPr>
            <p:ph type="title"/>
          </p:nvPr>
        </p:nvSpPr>
        <p:spPr>
          <a:xfrm>
            <a:off x="787776" y="200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Software Showcase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96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10" grpId="0" animBg="1"/>
      <p:bldP spid="11" grpId="0" animBg="1"/>
      <p:bldP spid="12" grpId="0" animBg="1"/>
      <p:bldP spid="13" grpId="0" animBg="1"/>
      <p:bldP spid="25" grpId="0"/>
      <p:bldP spid="26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Member</a:t>
            </a:r>
            <a:endParaRPr dirty="0"/>
          </a:p>
        </p:txBody>
      </p:sp>
      <p:graphicFrame>
        <p:nvGraphicFramePr>
          <p:cNvPr id="309" name="Google Shape;309;p36"/>
          <p:cNvGraphicFramePr/>
          <p:nvPr>
            <p:extLst>
              <p:ext uri="{D42A27DB-BD31-4B8C-83A1-F6EECF244321}">
                <p14:modId xmlns:p14="http://schemas.microsoft.com/office/powerpoint/2010/main" val="3595695773"/>
              </p:ext>
            </p:extLst>
          </p:nvPr>
        </p:nvGraphicFramePr>
        <p:xfrm>
          <a:off x="1312500" y="1672390"/>
          <a:ext cx="6519000" cy="2169150"/>
        </p:xfrm>
        <a:graphic>
          <a:graphicData uri="http://schemas.openxmlformats.org/drawingml/2006/table">
            <a:tbl>
              <a:tblPr>
                <a:tableStyleId>{D75CBE83-A1AB-44B4-964E-85D33AE617F2}</a:tableStyleId>
              </a:tblPr>
              <a:tblGrid>
                <a:gridCol w="4191436"/>
                <a:gridCol w="2327564"/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aleway"/>
                          <a:cs typeface="Arial" panose="020B0604020202020204" pitchFamily="34" charset="0"/>
                          <a:sym typeface="Raleway"/>
                        </a:rPr>
                        <a:t>Name</a:t>
                      </a:r>
                      <a:endParaRPr sz="1800" b="1" u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aleway"/>
                        <a:cs typeface="Arial" panose="020B0604020202020204" pitchFamily="34" charset="0"/>
                        <a:sym typeface="Raleway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aleway Medium"/>
                          <a:cs typeface="Arial" panose="020B0604020202020204" pitchFamily="34" charset="0"/>
                          <a:sym typeface="Raleway Medium"/>
                        </a:rPr>
                        <a:t>Student</a:t>
                      </a:r>
                      <a:r>
                        <a:rPr lang="en-US" sz="18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aleway Medium"/>
                          <a:cs typeface="Arial" panose="020B0604020202020204" pitchFamily="34" charset="0"/>
                          <a:sym typeface="Raleway Medium"/>
                        </a:rPr>
                        <a:t> ID</a:t>
                      </a:r>
                      <a:endParaRPr sz="18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Raleway Medium"/>
                        <a:cs typeface="Arial" panose="020B0604020202020204" pitchFamily="34" charset="0"/>
                        <a:sym typeface="Raleway Medium"/>
                      </a:endParaRPr>
                    </a:p>
                  </a:txBody>
                  <a:tcPr marL="91425" marR="914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Raleway"/>
                        </a:rPr>
                        <a:t>Nguyễ</a:t>
                      </a:r>
                      <a:r>
                        <a:rPr lang="en" sz="1800" b="1" u="none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Raleway"/>
                        </a:rPr>
                        <a:t>n Đặng Anh Dũng    </a:t>
                      </a:r>
                      <a:endParaRPr sz="1800" b="1" u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aleway"/>
                        <a:cs typeface="Arial" panose="020B0604020202020204" pitchFamily="34" charset="0"/>
                        <a:sym typeface="Raleway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aleway Medium"/>
                          <a:cs typeface="Arial" panose="020B0604020202020204" pitchFamily="34" charset="0"/>
                          <a:sym typeface="Raleway Medium"/>
                        </a:rPr>
                        <a:t>202414619</a:t>
                      </a:r>
                      <a:endParaRPr sz="18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Raleway Medium"/>
                        <a:cs typeface="Arial" panose="020B0604020202020204" pitchFamily="34" charset="0"/>
                        <a:sym typeface="Raleway Medium"/>
                      </a:endParaRPr>
                    </a:p>
                  </a:txBody>
                  <a:tcPr marL="91425" marR="914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Raleway"/>
                        </a:rPr>
                        <a:t>Trần</a:t>
                      </a:r>
                      <a:r>
                        <a:rPr lang="en" sz="1800" b="1" u="none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Raleway"/>
                        </a:rPr>
                        <a:t> Ngọc Huyền</a:t>
                      </a:r>
                      <a:endParaRPr sz="1800" b="1" u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aleway"/>
                        <a:cs typeface="Arial" panose="020B0604020202020204" pitchFamily="34" charset="0"/>
                        <a:sym typeface="Raleway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aleway Medium"/>
                          <a:cs typeface="Arial" panose="020B0604020202020204" pitchFamily="34" charset="0"/>
                          <a:sym typeface="Raleway Medium"/>
                        </a:rPr>
                        <a:t>202414629</a:t>
                      </a:r>
                      <a:endParaRPr sz="18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Raleway Medium"/>
                        <a:cs typeface="Arial" panose="020B0604020202020204" pitchFamily="34" charset="0"/>
                        <a:sym typeface="Raleway Medium"/>
                      </a:endParaRPr>
                    </a:p>
                  </a:txBody>
                  <a:tcPr marL="91425" marR="914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Raleway"/>
                          <a:cs typeface="Arial" panose="020B0604020202020204" pitchFamily="34" charset="0"/>
                          <a:sym typeface="Raleway"/>
                        </a:rPr>
                        <a:t>Nguyễn</a:t>
                      </a:r>
                      <a:r>
                        <a:rPr lang="en" sz="1800" b="1" u="non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Raleway"/>
                          <a:cs typeface="Arial" panose="020B0604020202020204" pitchFamily="34" charset="0"/>
                          <a:sym typeface="Raleway"/>
                        </a:rPr>
                        <a:t> Lâm Tuấn Linh</a:t>
                      </a:r>
                      <a:endParaRPr sz="1800" b="1" u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aleway"/>
                        <a:cs typeface="Arial" panose="020B0604020202020204" pitchFamily="34" charset="0"/>
                        <a:sym typeface="Raleway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aleway Medium"/>
                          <a:cs typeface="Arial" panose="020B0604020202020204" pitchFamily="34" charset="0"/>
                          <a:sym typeface="Raleway Medium"/>
                        </a:rPr>
                        <a:t>202414637</a:t>
                      </a:r>
                      <a:endParaRPr sz="18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Raleway Medium"/>
                        <a:cs typeface="Arial" panose="020B0604020202020204" pitchFamily="34" charset="0"/>
                        <a:sym typeface="Raleway Medium"/>
                      </a:endParaRPr>
                    </a:p>
                  </a:txBody>
                  <a:tcPr marL="91425" marR="914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Raleway"/>
                          <a:cs typeface="Arial" panose="020B0604020202020204" pitchFamily="34" charset="0"/>
                          <a:sym typeface="Raleway"/>
                        </a:rPr>
                        <a:t>Phạm</a:t>
                      </a:r>
                      <a:r>
                        <a:rPr lang="en" sz="1800" b="1" u="non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Raleway"/>
                          <a:cs typeface="Arial" panose="020B0604020202020204" pitchFamily="34" charset="0"/>
                          <a:sym typeface="Raleway"/>
                        </a:rPr>
                        <a:t> Ngọc Anh</a:t>
                      </a:r>
                      <a:endParaRPr sz="1800" b="1" u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aleway"/>
                        <a:cs typeface="Arial" panose="020B0604020202020204" pitchFamily="34" charset="0"/>
                        <a:sym typeface="Raleway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aleway Medium"/>
                          <a:cs typeface="Arial" panose="020B0604020202020204" pitchFamily="34" charset="0"/>
                          <a:sym typeface="Raleway Medium"/>
                        </a:rPr>
                        <a:t>202414609</a:t>
                      </a:r>
                      <a:endParaRPr sz="18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Raleway Medium"/>
                        <a:cs typeface="Arial" panose="020B0604020202020204" pitchFamily="34" charset="0"/>
                        <a:sym typeface="Raleway Medium"/>
                      </a:endParaRPr>
                    </a:p>
                  </a:txBody>
                  <a:tcPr marL="91425" marR="914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Raleway"/>
                        </a:rPr>
                        <a:t>Vương</a:t>
                      </a:r>
                      <a:r>
                        <a:rPr lang="en" sz="1800" b="1" u="none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  <a:sym typeface="Raleway"/>
                        </a:rPr>
                        <a:t> Minh Đức</a:t>
                      </a:r>
                      <a:endParaRPr sz="1800" b="1" u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Raleway"/>
                        <a:cs typeface="Arial" panose="020B0604020202020204" pitchFamily="34" charset="0"/>
                        <a:sym typeface="Raleway"/>
                      </a:endParaRPr>
                    </a:p>
                  </a:txBody>
                  <a:tcPr marL="91425" marR="9142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aleway Medium"/>
                          <a:cs typeface="Arial" panose="020B0604020202020204" pitchFamily="34" charset="0"/>
                          <a:sym typeface="Raleway Medium"/>
                        </a:rPr>
                        <a:t>202414617</a:t>
                      </a:r>
                      <a:endParaRPr sz="18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Raleway Medium"/>
                        <a:cs typeface="Arial" panose="020B0604020202020204" pitchFamily="34" charset="0"/>
                        <a:sym typeface="Raleway Medium"/>
                      </a:endParaRPr>
                    </a:p>
                  </a:txBody>
                  <a:tcPr marL="91425" marR="914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10" name="Google Shape;310;p36"/>
          <p:cNvSpPr txBox="1"/>
          <p:nvPr/>
        </p:nvSpPr>
        <p:spPr>
          <a:xfrm>
            <a:off x="720000" y="12161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/>
          <p:nvPr/>
        </p:nvSpPr>
        <p:spPr>
          <a:xfrm>
            <a:off x="3718675" y="530650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41618" y="4419600"/>
            <a:ext cx="12607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HUST TOUR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723900"/>
            <a:ext cx="3695700" cy="3695700"/>
          </a:xfrm>
          <a:prstGeom prst="rect">
            <a:avLst/>
          </a:prstGeom>
        </p:spPr>
      </p:pic>
      <p:sp>
        <p:nvSpPr>
          <p:cNvPr id="21" name="Google Shape;423;p43"/>
          <p:cNvSpPr txBox="1">
            <a:spLocks noGrp="1"/>
          </p:cNvSpPr>
          <p:nvPr>
            <p:ph type="title"/>
          </p:nvPr>
        </p:nvSpPr>
        <p:spPr>
          <a:xfrm>
            <a:off x="787776" y="200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Software Showcase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648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1423598" y="2080143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References</a:t>
            </a:r>
            <a:endParaRPr dirty="0"/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 idx="2"/>
          </p:nvPr>
        </p:nvSpPr>
        <p:spPr>
          <a:xfrm>
            <a:off x="1423598" y="994525"/>
            <a:ext cx="994020" cy="940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344" name="Google Shape;344;p39"/>
          <p:cNvSpPr/>
          <p:nvPr/>
        </p:nvSpPr>
        <p:spPr>
          <a:xfrm>
            <a:off x="1423598" y="416961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9464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References</a:t>
            </a:r>
            <a:endParaRPr dirty="0"/>
          </a:p>
        </p:txBody>
      </p:sp>
      <p:sp>
        <p:nvSpPr>
          <p:cNvPr id="484" name="Google Shape;484;p46"/>
          <p:cNvSpPr txBox="1">
            <a:spLocks noGrp="1"/>
          </p:cNvSpPr>
          <p:nvPr>
            <p:ph type="title" idx="4294967295"/>
          </p:nvPr>
        </p:nvSpPr>
        <p:spPr>
          <a:xfrm>
            <a:off x="720000" y="1339320"/>
            <a:ext cx="7225582" cy="348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200" dirty="0" smtClean="0"/>
              <a:t>University of Technology Sydney (UTS) Virtual Tour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https://tour.uts.edu.au/  </a:t>
            </a:r>
            <a:endParaRPr sz="1200" dirty="0"/>
          </a:p>
        </p:txBody>
      </p:sp>
      <p:sp>
        <p:nvSpPr>
          <p:cNvPr id="488" name="Google Shape;488;p46"/>
          <p:cNvSpPr/>
          <p:nvPr/>
        </p:nvSpPr>
        <p:spPr>
          <a:xfrm rot="10800000" flipH="1">
            <a:off x="568500" y="4303050"/>
            <a:ext cx="568500" cy="8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484;p46"/>
          <p:cNvSpPr txBox="1">
            <a:spLocks/>
          </p:cNvSpPr>
          <p:nvPr/>
        </p:nvSpPr>
        <p:spPr>
          <a:xfrm>
            <a:off x="720000" y="1618540"/>
            <a:ext cx="7225582" cy="34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200" dirty="0"/>
              <a:t>Harvard University Virtual Tour</a:t>
            </a:r>
            <a:r>
              <a:rPr lang="en-US" sz="1200" dirty="0" smtClean="0"/>
              <a:t>: </a:t>
            </a:r>
            <a:r>
              <a:rPr lang="en-US" sz="1200" dirty="0">
                <a:hlinkClick r:id="rId4"/>
              </a:rPr>
              <a:t>Virtual Tour | Harvard</a:t>
            </a:r>
            <a:endParaRPr lang="en-US" sz="1200" dirty="0"/>
          </a:p>
        </p:txBody>
      </p:sp>
      <p:sp>
        <p:nvSpPr>
          <p:cNvPr id="14" name="Google Shape;484;p46"/>
          <p:cNvSpPr txBox="1">
            <a:spLocks/>
          </p:cNvSpPr>
          <p:nvPr/>
        </p:nvSpPr>
        <p:spPr>
          <a:xfrm>
            <a:off x="720000" y="1897760"/>
            <a:ext cx="7861760" cy="56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200" dirty="0"/>
              <a:t>Vietnam Military History Museum: </a:t>
            </a:r>
            <a:r>
              <a:rPr lang="en-US" sz="1200" dirty="0">
                <a:hlinkClick r:id="rId5"/>
              </a:rPr>
              <a:t>https://www.klapty.com/p/thanh-hoan/t/vietnam-military-history-museum-virtual-tour-93465</a:t>
            </a:r>
            <a:endParaRPr lang="en-US" sz="1200" dirty="0"/>
          </a:p>
        </p:txBody>
      </p:sp>
      <p:sp>
        <p:nvSpPr>
          <p:cNvPr id="15" name="Google Shape;484;p46"/>
          <p:cNvSpPr txBox="1">
            <a:spLocks/>
          </p:cNvSpPr>
          <p:nvPr/>
        </p:nvSpPr>
        <p:spPr>
          <a:xfrm>
            <a:off x="720000" y="2398140"/>
            <a:ext cx="7861760" cy="392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200" dirty="0"/>
              <a:t>Code</a:t>
            </a:r>
            <a:r>
              <a:rPr lang="en-US" sz="1200" dirty="0" smtClean="0"/>
              <a:t>: </a:t>
            </a:r>
            <a:r>
              <a:rPr lang="en-US" sz="1200" dirty="0" smtClean="0">
                <a:hlinkClick r:id="rId6"/>
              </a:rPr>
              <a:t>https</a:t>
            </a:r>
            <a:r>
              <a:rPr lang="en-US" sz="1200" dirty="0">
                <a:hlinkClick r:id="rId6"/>
              </a:rPr>
              <a:t>://</a:t>
            </a:r>
            <a:r>
              <a:rPr lang="en-US" sz="1200" dirty="0" smtClean="0">
                <a:hlinkClick r:id="rId6"/>
              </a:rPr>
              <a:t>github.com/thonguyen-1402/NHAPMON/tree/main</a:t>
            </a:r>
            <a:endParaRPr lang="en-US" sz="1200" dirty="0" smtClean="0"/>
          </a:p>
        </p:txBody>
      </p:sp>
      <p:sp>
        <p:nvSpPr>
          <p:cNvPr id="16" name="Google Shape;484;p46"/>
          <p:cNvSpPr txBox="1">
            <a:spLocks/>
          </p:cNvSpPr>
          <p:nvPr/>
        </p:nvSpPr>
        <p:spPr>
          <a:xfrm>
            <a:off x="720000" y="2722191"/>
            <a:ext cx="7861760" cy="392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lvl="0"/>
            <a:r>
              <a:rPr lang="en-US" sz="1200" dirty="0"/>
              <a:t>Google AI for Developers, Gemini API </a:t>
            </a:r>
            <a:r>
              <a:rPr lang="en-US" sz="1200" dirty="0" smtClean="0"/>
              <a:t>docs</a:t>
            </a:r>
            <a:r>
              <a:rPr lang="en-US" sz="1200" dirty="0"/>
              <a:t>:</a:t>
            </a:r>
            <a:r>
              <a:rPr lang="en-US" sz="1200" dirty="0" smtClean="0"/>
              <a:t> </a:t>
            </a:r>
            <a:r>
              <a:rPr lang="en-US" sz="1200" u="sng" dirty="0" smtClean="0">
                <a:hlinkClick r:id="rId7"/>
              </a:rPr>
              <a:t>https</a:t>
            </a:r>
            <a:r>
              <a:rPr lang="en-US" sz="1200" u="sng" dirty="0">
                <a:hlinkClick r:id="rId7"/>
              </a:rPr>
              <a:t>://ai.google.dev/gemini-api/docs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4" grpId="0"/>
      <p:bldP spid="12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>
            <a:spLocks noGrp="1"/>
          </p:cNvSpPr>
          <p:nvPr>
            <p:ph type="title"/>
          </p:nvPr>
        </p:nvSpPr>
        <p:spPr>
          <a:xfrm>
            <a:off x="1191055" y="2285400"/>
            <a:ext cx="67618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for watching and listening!</a:t>
            </a:r>
            <a:endParaRPr dirty="0"/>
          </a:p>
        </p:txBody>
      </p:sp>
      <p:sp>
        <p:nvSpPr>
          <p:cNvPr id="488" name="Google Shape;488;p46"/>
          <p:cNvSpPr/>
          <p:nvPr/>
        </p:nvSpPr>
        <p:spPr>
          <a:xfrm rot="10800000" flipH="1">
            <a:off x="568500" y="4303050"/>
            <a:ext cx="568500" cy="8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6079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18" name="Google Shape;318;p37"/>
          <p:cNvSpPr txBox="1">
            <a:spLocks noGrp="1"/>
          </p:cNvSpPr>
          <p:nvPr>
            <p:ph type="title" idx="2"/>
          </p:nvPr>
        </p:nvSpPr>
        <p:spPr>
          <a:xfrm>
            <a:off x="720000" y="1615673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 idx="3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title" idx="4"/>
          </p:nvPr>
        </p:nvSpPr>
        <p:spPr>
          <a:xfrm>
            <a:off x="720000" y="2706036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1" name="Google Shape;321;p37"/>
          <p:cNvSpPr txBox="1">
            <a:spLocks noGrp="1"/>
          </p:cNvSpPr>
          <p:nvPr>
            <p:ph type="title" idx="5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22" name="Google Shape;322;p37"/>
          <p:cNvSpPr txBox="1">
            <a:spLocks noGrp="1"/>
          </p:cNvSpPr>
          <p:nvPr>
            <p:ph type="title" idx="6"/>
          </p:nvPr>
        </p:nvSpPr>
        <p:spPr>
          <a:xfrm>
            <a:off x="720000" y="3796398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3" name="Google Shape;323;p37"/>
          <p:cNvSpPr txBox="1">
            <a:spLocks noGrp="1"/>
          </p:cNvSpPr>
          <p:nvPr>
            <p:ph type="title" idx="7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1"/>
          </p:nvPr>
        </p:nvSpPr>
        <p:spPr>
          <a:xfrm>
            <a:off x="1607100" y="171374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Idea and Objectives</a:t>
            </a:r>
            <a:endParaRPr dirty="0"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8"/>
          </p:nvPr>
        </p:nvSpPr>
        <p:spPr>
          <a:xfrm>
            <a:off x="1607100" y="2706036"/>
            <a:ext cx="2532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Functions and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Non-functions</a:t>
            </a:r>
            <a:endParaRPr dirty="0"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9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Planning</a:t>
            </a:r>
            <a:endParaRPr dirty="0"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13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Blocks Design</a:t>
            </a:r>
            <a:endParaRPr dirty="0"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14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Software Showcase</a:t>
            </a:r>
            <a:endParaRPr dirty="0"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15"/>
          </p:nvPr>
        </p:nvSpPr>
        <p:spPr>
          <a:xfrm>
            <a:off x="5459100" y="38668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</a:t>
            </a:r>
            <a:r>
              <a:rPr lang="en" dirty="0" smtClean="0"/>
              <a:t>eferences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build="p"/>
      <p:bldP spid="325" grpId="0" uiExpand="1" build="p"/>
      <p:bldP spid="326" grpId="0" build="p"/>
      <p:bldP spid="327" grpId="0" build="p"/>
      <p:bldP spid="328" grpId="0" build="p"/>
      <p:bldP spid="32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1423598" y="2080143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Idea and Objectives</a:t>
            </a:r>
            <a:endParaRPr dirty="0"/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 idx="2"/>
          </p:nvPr>
        </p:nvSpPr>
        <p:spPr>
          <a:xfrm>
            <a:off x="1423598" y="994525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4" name="Google Shape;344;p39"/>
          <p:cNvSpPr/>
          <p:nvPr/>
        </p:nvSpPr>
        <p:spPr>
          <a:xfrm>
            <a:off x="1423598" y="416961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Objectives</a:t>
            </a:r>
            <a:endParaRPr dirty="0"/>
          </a:p>
        </p:txBody>
      </p:sp>
      <p:sp>
        <p:nvSpPr>
          <p:cNvPr id="350" name="Google Shape;350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Idea and Objectives</a:t>
            </a:r>
            <a:endParaRPr dirty="0"/>
          </a:p>
        </p:txBody>
      </p:sp>
      <p:sp>
        <p:nvSpPr>
          <p:cNvPr id="351" name="Google Shape;351;p40"/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Specifically, our goal is to create an immersive virtual tour of Hanoi University of Science and Technology (HUST), providing users with a realistic and engaging experience of the campus.</a:t>
            </a:r>
            <a:endParaRPr dirty="0"/>
          </a:p>
        </p:txBody>
      </p:sp>
      <p:sp>
        <p:nvSpPr>
          <p:cNvPr id="352" name="Google Shape;352;p40"/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Inspired by virtual tours from the University of Technology Sydney, Harvard University, and the Vietnam Military History Museum, we aim to develop a software that allows users to experience virtual spaces without being physically present. </a:t>
            </a:r>
            <a:endParaRPr dirty="0"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inspiration</a:t>
            </a:r>
            <a:endParaRPr dirty="0"/>
          </a:p>
        </p:txBody>
      </p:sp>
      <p:sp>
        <p:nvSpPr>
          <p:cNvPr id="354" name="Google Shape;354;p40"/>
          <p:cNvSpPr/>
          <p:nvPr/>
        </p:nvSpPr>
        <p:spPr>
          <a:xfrm>
            <a:off x="713225" y="1664364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713225" y="3098978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56" name="Google Shape;356;p40"/>
          <p:cNvGrpSpPr/>
          <p:nvPr/>
        </p:nvGrpSpPr>
        <p:grpSpPr>
          <a:xfrm>
            <a:off x="866908" y="3260910"/>
            <a:ext cx="379035" cy="379035"/>
            <a:chOff x="3984786" y="3963895"/>
            <a:chExt cx="379035" cy="379035"/>
          </a:xfrm>
        </p:grpSpPr>
        <p:sp>
          <p:nvSpPr>
            <p:cNvPr id="357" name="Google Shape;357;p40"/>
            <p:cNvSpPr/>
            <p:nvPr/>
          </p:nvSpPr>
          <p:spPr>
            <a:xfrm>
              <a:off x="4140864" y="3963895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4029400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3984786" y="4030829"/>
              <a:ext cx="379035" cy="312101"/>
            </a:xfrm>
            <a:custGeom>
              <a:avLst/>
              <a:gdLst/>
              <a:ahLst/>
              <a:cxnLst/>
              <a:rect l="l" t="t" r="r" b="b"/>
              <a:pathLst>
                <a:path w="13670" h="11256" extrusionOk="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4252357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40"/>
          <p:cNvGrpSpPr/>
          <p:nvPr/>
        </p:nvGrpSpPr>
        <p:grpSpPr>
          <a:xfrm>
            <a:off x="878012" y="1826310"/>
            <a:ext cx="356825" cy="379007"/>
            <a:chOff x="4790492" y="3367504"/>
            <a:chExt cx="356825" cy="379007"/>
          </a:xfrm>
        </p:grpSpPr>
        <p:sp>
          <p:nvSpPr>
            <p:cNvPr id="362" name="Google Shape;362;p40"/>
            <p:cNvSpPr/>
            <p:nvPr/>
          </p:nvSpPr>
          <p:spPr>
            <a:xfrm>
              <a:off x="4856289" y="3657284"/>
              <a:ext cx="24483" cy="22348"/>
            </a:xfrm>
            <a:custGeom>
              <a:avLst/>
              <a:gdLst/>
              <a:ahLst/>
              <a:cxnLst/>
              <a:rect l="l" t="t" r="r" b="b"/>
              <a:pathLst>
                <a:path w="883" h="806" extrusionOk="0">
                  <a:moveTo>
                    <a:pt x="441" y="1"/>
                  </a:moveTo>
                  <a:cubicBezTo>
                    <a:pt x="339" y="1"/>
                    <a:pt x="236" y="40"/>
                    <a:pt x="158" y="119"/>
                  </a:cubicBezTo>
                  <a:cubicBezTo>
                    <a:pt x="0" y="276"/>
                    <a:pt x="0" y="531"/>
                    <a:pt x="158" y="688"/>
                  </a:cubicBezTo>
                  <a:cubicBezTo>
                    <a:pt x="236" y="766"/>
                    <a:pt x="339" y="806"/>
                    <a:pt x="441" y="806"/>
                  </a:cubicBezTo>
                  <a:cubicBezTo>
                    <a:pt x="544" y="806"/>
                    <a:pt x="647" y="766"/>
                    <a:pt x="726" y="688"/>
                  </a:cubicBezTo>
                  <a:cubicBezTo>
                    <a:pt x="882" y="531"/>
                    <a:pt x="882" y="276"/>
                    <a:pt x="726" y="119"/>
                  </a:cubicBezTo>
                  <a:cubicBezTo>
                    <a:pt x="647" y="40"/>
                    <a:pt x="54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4965092" y="3523527"/>
              <a:ext cx="26064" cy="22348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81" y="1"/>
                    <a:pt x="0" y="435"/>
                    <a:pt x="253" y="688"/>
                  </a:cubicBezTo>
                  <a:cubicBezTo>
                    <a:pt x="334" y="769"/>
                    <a:pt x="435" y="805"/>
                    <a:pt x="534" y="805"/>
                  </a:cubicBezTo>
                  <a:cubicBezTo>
                    <a:pt x="741" y="805"/>
                    <a:pt x="940" y="645"/>
                    <a:pt x="940" y="403"/>
                  </a:cubicBezTo>
                  <a:cubicBezTo>
                    <a:pt x="940" y="179"/>
                    <a:pt x="758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4790492" y="3434106"/>
              <a:ext cx="267265" cy="312406"/>
            </a:xfrm>
            <a:custGeom>
              <a:avLst/>
              <a:gdLst/>
              <a:ahLst/>
              <a:cxnLst/>
              <a:rect l="l" t="t" r="r" b="b"/>
              <a:pathLst>
                <a:path w="9639" h="11267" extrusionOk="0">
                  <a:moveTo>
                    <a:pt x="3334" y="2539"/>
                  </a:moveTo>
                  <a:lnTo>
                    <a:pt x="3903" y="3109"/>
                  </a:lnTo>
                  <a:lnTo>
                    <a:pt x="3334" y="3677"/>
                  </a:lnTo>
                  <a:lnTo>
                    <a:pt x="3903" y="4246"/>
                  </a:lnTo>
                  <a:lnTo>
                    <a:pt x="3334" y="4814"/>
                  </a:lnTo>
                  <a:lnTo>
                    <a:pt x="2766" y="4246"/>
                  </a:lnTo>
                  <a:lnTo>
                    <a:pt x="2196" y="4814"/>
                  </a:lnTo>
                  <a:lnTo>
                    <a:pt x="1628" y="4246"/>
                  </a:lnTo>
                  <a:lnTo>
                    <a:pt x="2196" y="3677"/>
                  </a:lnTo>
                  <a:lnTo>
                    <a:pt x="1628" y="3109"/>
                  </a:lnTo>
                  <a:lnTo>
                    <a:pt x="2196" y="2539"/>
                  </a:lnTo>
                  <a:lnTo>
                    <a:pt x="2766" y="3109"/>
                  </a:lnTo>
                  <a:lnTo>
                    <a:pt x="3334" y="2539"/>
                  </a:lnTo>
                  <a:close/>
                  <a:moveTo>
                    <a:pt x="7403" y="7267"/>
                  </a:moveTo>
                  <a:lnTo>
                    <a:pt x="7971" y="7835"/>
                  </a:lnTo>
                  <a:lnTo>
                    <a:pt x="7403" y="8403"/>
                  </a:lnTo>
                  <a:lnTo>
                    <a:pt x="7971" y="8972"/>
                  </a:lnTo>
                  <a:lnTo>
                    <a:pt x="7403" y="9542"/>
                  </a:lnTo>
                  <a:lnTo>
                    <a:pt x="6835" y="8972"/>
                  </a:lnTo>
                  <a:lnTo>
                    <a:pt x="6266" y="9542"/>
                  </a:lnTo>
                  <a:lnTo>
                    <a:pt x="5698" y="8972"/>
                  </a:lnTo>
                  <a:lnTo>
                    <a:pt x="6266" y="8403"/>
                  </a:lnTo>
                  <a:lnTo>
                    <a:pt x="5698" y="7835"/>
                  </a:lnTo>
                  <a:lnTo>
                    <a:pt x="6266" y="7267"/>
                  </a:lnTo>
                  <a:lnTo>
                    <a:pt x="6835" y="7835"/>
                  </a:lnTo>
                  <a:lnTo>
                    <a:pt x="7403" y="7267"/>
                  </a:lnTo>
                  <a:close/>
                  <a:moveTo>
                    <a:pt x="6853" y="2416"/>
                  </a:moveTo>
                  <a:cubicBezTo>
                    <a:pt x="7141" y="2416"/>
                    <a:pt x="7436" y="2524"/>
                    <a:pt x="7688" y="2776"/>
                  </a:cubicBezTo>
                  <a:cubicBezTo>
                    <a:pt x="8158" y="3246"/>
                    <a:pt x="8158" y="4010"/>
                    <a:pt x="7688" y="4481"/>
                  </a:cubicBezTo>
                  <a:cubicBezTo>
                    <a:pt x="7453" y="4716"/>
                    <a:pt x="7144" y="4834"/>
                    <a:pt x="6836" y="4834"/>
                  </a:cubicBezTo>
                  <a:cubicBezTo>
                    <a:pt x="6646" y="4834"/>
                    <a:pt x="6456" y="4789"/>
                    <a:pt x="6283" y="4700"/>
                  </a:cubicBezTo>
                  <a:cubicBezTo>
                    <a:pt x="5260" y="5555"/>
                    <a:pt x="4424" y="6631"/>
                    <a:pt x="3850" y="7834"/>
                  </a:cubicBezTo>
                  <a:cubicBezTo>
                    <a:pt x="4326" y="8633"/>
                    <a:pt x="3755" y="9658"/>
                    <a:pt x="2814" y="9658"/>
                  </a:cubicBezTo>
                  <a:cubicBezTo>
                    <a:pt x="1748" y="9658"/>
                    <a:pt x="1200" y="8361"/>
                    <a:pt x="1961" y="7600"/>
                  </a:cubicBezTo>
                  <a:cubicBezTo>
                    <a:pt x="2196" y="7365"/>
                    <a:pt x="2505" y="7247"/>
                    <a:pt x="2813" y="7247"/>
                  </a:cubicBezTo>
                  <a:cubicBezTo>
                    <a:pt x="2947" y="7247"/>
                    <a:pt x="3081" y="7269"/>
                    <a:pt x="3209" y="7314"/>
                  </a:cubicBezTo>
                  <a:cubicBezTo>
                    <a:pt x="3822" y="6091"/>
                    <a:pt x="4686" y="4995"/>
                    <a:pt x="5730" y="4114"/>
                  </a:cubicBezTo>
                  <a:cubicBezTo>
                    <a:pt x="5339" y="3221"/>
                    <a:pt x="6067" y="2416"/>
                    <a:pt x="6853" y="2416"/>
                  </a:cubicBezTo>
                  <a:close/>
                  <a:moveTo>
                    <a:pt x="1" y="0"/>
                  </a:moveTo>
                  <a:lnTo>
                    <a:pt x="1" y="11267"/>
                  </a:lnTo>
                  <a:lnTo>
                    <a:pt x="9638" y="11267"/>
                  </a:lnTo>
                  <a:lnTo>
                    <a:pt x="9638" y="0"/>
                  </a:lnTo>
                  <a:lnTo>
                    <a:pt x="8836" y="0"/>
                  </a:lnTo>
                  <a:lnTo>
                    <a:pt x="8836" y="1603"/>
                  </a:lnTo>
                  <a:lnTo>
                    <a:pt x="801" y="160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4834884" y="3367504"/>
              <a:ext cx="178426" cy="88811"/>
            </a:xfrm>
            <a:custGeom>
              <a:avLst/>
              <a:gdLst/>
              <a:ahLst/>
              <a:cxnLst/>
              <a:rect l="l" t="t" r="r" b="b"/>
              <a:pathLst>
                <a:path w="6435" h="3203" extrusionOk="0">
                  <a:moveTo>
                    <a:pt x="3218" y="0"/>
                  </a:moveTo>
                  <a:cubicBezTo>
                    <a:pt x="2329" y="0"/>
                    <a:pt x="1609" y="718"/>
                    <a:pt x="1609" y="1602"/>
                  </a:cubicBezTo>
                  <a:lnTo>
                    <a:pt x="1" y="1602"/>
                  </a:lnTo>
                  <a:lnTo>
                    <a:pt x="1" y="3203"/>
                  </a:lnTo>
                  <a:lnTo>
                    <a:pt x="6435" y="3203"/>
                  </a:lnTo>
                  <a:lnTo>
                    <a:pt x="6435" y="1602"/>
                  </a:lnTo>
                  <a:lnTo>
                    <a:pt x="4826" y="1602"/>
                  </a:lnTo>
                  <a:cubicBezTo>
                    <a:pt x="4826" y="718"/>
                    <a:pt x="4106" y="0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5080660" y="3523665"/>
              <a:ext cx="66657" cy="219574"/>
            </a:xfrm>
            <a:custGeom>
              <a:avLst/>
              <a:gdLst/>
              <a:ahLst/>
              <a:cxnLst/>
              <a:rect l="l" t="t" r="r" b="b"/>
              <a:pathLst>
                <a:path w="2404" h="7919" extrusionOk="0">
                  <a:moveTo>
                    <a:pt x="0" y="0"/>
                  </a:moveTo>
                  <a:lnTo>
                    <a:pt x="0" y="4903"/>
                  </a:lnTo>
                  <a:lnTo>
                    <a:pt x="1203" y="7919"/>
                  </a:lnTo>
                  <a:lnTo>
                    <a:pt x="2403" y="4903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5080660" y="3457064"/>
              <a:ext cx="66657" cy="44419"/>
            </a:xfrm>
            <a:custGeom>
              <a:avLst/>
              <a:gdLst/>
              <a:ahLst/>
              <a:cxnLst/>
              <a:rect l="l" t="t" r="r" b="b"/>
              <a:pathLst>
                <a:path w="2404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2403" y="1602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351" grpId="0" build="p"/>
      <p:bldP spid="352" grpId="0" build="p"/>
      <p:bldP spid="353" grpId="0" build="p"/>
      <p:bldP spid="354" grpId="0" animBg="1"/>
      <p:bldP spid="3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1423598" y="2080143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Functions and </a:t>
            </a:r>
            <a:br>
              <a:rPr lang="en" dirty="0" smtClean="0"/>
            </a:br>
            <a:r>
              <a:rPr lang="en" dirty="0" smtClean="0"/>
              <a:t>Non-functions</a:t>
            </a:r>
            <a:endParaRPr dirty="0"/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 idx="2"/>
          </p:nvPr>
        </p:nvSpPr>
        <p:spPr>
          <a:xfrm>
            <a:off x="1423598" y="994525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44" name="Google Shape;344;p39"/>
          <p:cNvSpPr/>
          <p:nvPr/>
        </p:nvSpPr>
        <p:spPr>
          <a:xfrm>
            <a:off x="1423598" y="416961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2171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/>
          </p:nvPr>
        </p:nvSpPr>
        <p:spPr>
          <a:xfrm>
            <a:off x="713072" y="5672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Functions and Non-functions</a:t>
            </a:r>
            <a:endParaRPr dirty="0"/>
          </a:p>
        </p:txBody>
      </p:sp>
      <p:grpSp>
        <p:nvGrpSpPr>
          <p:cNvPr id="398" name="Google Shape;398;p41"/>
          <p:cNvGrpSpPr/>
          <p:nvPr/>
        </p:nvGrpSpPr>
        <p:grpSpPr>
          <a:xfrm>
            <a:off x="930207" y="1548955"/>
            <a:ext cx="277751" cy="308860"/>
            <a:chOff x="720012" y="1557287"/>
            <a:chExt cx="340882" cy="379063"/>
          </a:xfrm>
        </p:grpSpPr>
        <p:sp>
          <p:nvSpPr>
            <p:cNvPr id="399" name="Google Shape;399;p41"/>
            <p:cNvSpPr/>
            <p:nvPr/>
          </p:nvSpPr>
          <p:spPr>
            <a:xfrm>
              <a:off x="812705" y="1813821"/>
              <a:ext cx="156217" cy="66990"/>
            </a:xfrm>
            <a:custGeom>
              <a:avLst/>
              <a:gdLst/>
              <a:ahLst/>
              <a:cxnLst/>
              <a:rect l="l" t="t" r="r" b="b"/>
              <a:pathLst>
                <a:path w="5634" h="2416" extrusionOk="0">
                  <a:moveTo>
                    <a:pt x="1134" y="1"/>
                  </a:moveTo>
                  <a:lnTo>
                    <a:pt x="805" y="1615"/>
                  </a:lnTo>
                  <a:lnTo>
                    <a:pt x="0" y="1615"/>
                  </a:lnTo>
                  <a:lnTo>
                    <a:pt x="0" y="2416"/>
                  </a:lnTo>
                  <a:lnTo>
                    <a:pt x="5634" y="2416"/>
                  </a:lnTo>
                  <a:lnTo>
                    <a:pt x="5634" y="1615"/>
                  </a:lnTo>
                  <a:lnTo>
                    <a:pt x="4829" y="1615"/>
                  </a:lnTo>
                  <a:lnTo>
                    <a:pt x="4502" y="1"/>
                  </a:lnTo>
                  <a:cubicBezTo>
                    <a:pt x="3973" y="276"/>
                    <a:pt x="3396" y="414"/>
                    <a:pt x="2818" y="414"/>
                  </a:cubicBezTo>
                  <a:cubicBezTo>
                    <a:pt x="2240" y="414"/>
                    <a:pt x="1662" y="276"/>
                    <a:pt x="1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779487" y="1902993"/>
              <a:ext cx="222097" cy="33356"/>
            </a:xfrm>
            <a:custGeom>
              <a:avLst/>
              <a:gdLst/>
              <a:ahLst/>
              <a:cxnLst/>
              <a:rect l="l" t="t" r="r" b="b"/>
              <a:pathLst>
                <a:path w="8010" h="1203" extrusionOk="0">
                  <a:moveTo>
                    <a:pt x="401" y="0"/>
                  </a:moveTo>
                  <a:lnTo>
                    <a:pt x="0" y="1202"/>
                  </a:lnTo>
                  <a:lnTo>
                    <a:pt x="8009" y="1202"/>
                  </a:lnTo>
                  <a:lnTo>
                    <a:pt x="76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868243" y="1668779"/>
              <a:ext cx="44614" cy="44614"/>
            </a:xfrm>
            <a:custGeom>
              <a:avLst/>
              <a:gdLst/>
              <a:ahLst/>
              <a:cxnLst/>
              <a:rect l="l" t="t" r="r" b="b"/>
              <a:pathLst>
                <a:path w="1609" h="1609" extrusionOk="0">
                  <a:moveTo>
                    <a:pt x="804" y="0"/>
                  </a:moveTo>
                  <a:cubicBezTo>
                    <a:pt x="360" y="0"/>
                    <a:pt x="0" y="361"/>
                    <a:pt x="0" y="804"/>
                  </a:cubicBezTo>
                  <a:cubicBezTo>
                    <a:pt x="0" y="1248"/>
                    <a:pt x="360" y="1609"/>
                    <a:pt x="804" y="1609"/>
                  </a:cubicBezTo>
                  <a:cubicBezTo>
                    <a:pt x="1248" y="1609"/>
                    <a:pt x="1609" y="1248"/>
                    <a:pt x="1609" y="804"/>
                  </a:cubicBezTo>
                  <a:cubicBezTo>
                    <a:pt x="1609" y="361"/>
                    <a:pt x="1248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790495" y="1623916"/>
              <a:ext cx="200636" cy="178399"/>
            </a:xfrm>
            <a:custGeom>
              <a:avLst/>
              <a:gdLst/>
              <a:ahLst/>
              <a:cxnLst/>
              <a:rect l="l" t="t" r="r" b="b"/>
              <a:pathLst>
                <a:path w="7236" h="6434" extrusionOk="0">
                  <a:moveTo>
                    <a:pt x="3608" y="815"/>
                  </a:moveTo>
                  <a:cubicBezTo>
                    <a:pt x="4495" y="815"/>
                    <a:pt x="5216" y="1536"/>
                    <a:pt x="5216" y="2423"/>
                  </a:cubicBezTo>
                  <a:cubicBezTo>
                    <a:pt x="5216" y="3310"/>
                    <a:pt x="4495" y="4030"/>
                    <a:pt x="3608" y="4030"/>
                  </a:cubicBezTo>
                  <a:cubicBezTo>
                    <a:pt x="2721" y="4030"/>
                    <a:pt x="1999" y="3310"/>
                    <a:pt x="1999" y="2423"/>
                  </a:cubicBezTo>
                  <a:cubicBezTo>
                    <a:pt x="1999" y="1536"/>
                    <a:pt x="2721" y="815"/>
                    <a:pt x="3608" y="815"/>
                  </a:cubicBezTo>
                  <a:close/>
                  <a:moveTo>
                    <a:pt x="1" y="1"/>
                  </a:moveTo>
                  <a:lnTo>
                    <a:pt x="1" y="2815"/>
                  </a:lnTo>
                  <a:cubicBezTo>
                    <a:pt x="1" y="4817"/>
                    <a:pt x="1624" y="6433"/>
                    <a:pt x="3618" y="6433"/>
                  </a:cubicBezTo>
                  <a:cubicBezTo>
                    <a:pt x="5614" y="6433"/>
                    <a:pt x="7235" y="4815"/>
                    <a:pt x="7235" y="2815"/>
                  </a:cubicBezTo>
                  <a:lnTo>
                    <a:pt x="72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790495" y="1557287"/>
              <a:ext cx="200636" cy="44475"/>
            </a:xfrm>
            <a:custGeom>
              <a:avLst/>
              <a:gdLst/>
              <a:ahLst/>
              <a:cxnLst/>
              <a:rect l="l" t="t" r="r" b="b"/>
              <a:pathLst>
                <a:path w="7236" h="1604" extrusionOk="0">
                  <a:moveTo>
                    <a:pt x="1" y="1"/>
                  </a:moveTo>
                  <a:lnTo>
                    <a:pt x="1" y="1603"/>
                  </a:lnTo>
                  <a:lnTo>
                    <a:pt x="7235" y="1603"/>
                  </a:lnTo>
                  <a:cubicBezTo>
                    <a:pt x="7235" y="1127"/>
                    <a:pt x="7235" y="487"/>
                    <a:pt x="7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1013341" y="1579496"/>
              <a:ext cx="47553" cy="117925"/>
            </a:xfrm>
            <a:custGeom>
              <a:avLst/>
              <a:gdLst/>
              <a:ahLst/>
              <a:cxnLst/>
              <a:rect l="l" t="t" r="r" b="b"/>
              <a:pathLst>
                <a:path w="1715" h="4253" extrusionOk="0">
                  <a:moveTo>
                    <a:pt x="1714" y="0"/>
                  </a:moveTo>
                  <a:lnTo>
                    <a:pt x="0" y="2"/>
                  </a:lnTo>
                  <a:lnTo>
                    <a:pt x="0" y="802"/>
                  </a:lnTo>
                  <a:lnTo>
                    <a:pt x="689" y="802"/>
                  </a:lnTo>
                  <a:lnTo>
                    <a:pt x="56" y="3330"/>
                  </a:lnTo>
                  <a:lnTo>
                    <a:pt x="0" y="3357"/>
                  </a:lnTo>
                  <a:lnTo>
                    <a:pt x="0" y="4253"/>
                  </a:lnTo>
                  <a:lnTo>
                    <a:pt x="744" y="3880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720012" y="1579524"/>
              <a:ext cx="47580" cy="117897"/>
            </a:xfrm>
            <a:custGeom>
              <a:avLst/>
              <a:gdLst/>
              <a:ahLst/>
              <a:cxnLst/>
              <a:rect l="l" t="t" r="r" b="b"/>
              <a:pathLst>
                <a:path w="1716" h="4252" extrusionOk="0">
                  <a:moveTo>
                    <a:pt x="1" y="1"/>
                  </a:moveTo>
                  <a:lnTo>
                    <a:pt x="971" y="3879"/>
                  </a:lnTo>
                  <a:lnTo>
                    <a:pt x="1716" y="4252"/>
                  </a:lnTo>
                  <a:lnTo>
                    <a:pt x="1716" y="3356"/>
                  </a:lnTo>
                  <a:lnTo>
                    <a:pt x="1659" y="3329"/>
                  </a:lnTo>
                  <a:lnTo>
                    <a:pt x="1026" y="801"/>
                  </a:lnTo>
                  <a:lnTo>
                    <a:pt x="1716" y="801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52990"/>
              </p:ext>
            </p:extLst>
          </p:nvPr>
        </p:nvGraphicFramePr>
        <p:xfrm>
          <a:off x="1524000" y="1567051"/>
          <a:ext cx="6096000" cy="2433320"/>
        </p:xfrm>
        <a:graphic>
          <a:graphicData uri="http://schemas.openxmlformats.org/drawingml/2006/table">
            <a:tbl>
              <a:tblPr firstRow="1" bandRow="1">
                <a:tableStyleId>{D75CBE83-A1AB-44B4-964E-85D33AE617F2}</a:tableStyleId>
              </a:tblPr>
              <a:tblGrid>
                <a:gridCol w="3048000"/>
                <a:gridCol w="3048000"/>
              </a:tblGrid>
              <a:tr h="4292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 smtClean="0">
                          <a:solidFill>
                            <a:schemeClr val="dk1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Functions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 smtClean="0">
                          <a:solidFill>
                            <a:schemeClr val="dk1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Arial"/>
                        </a:rPr>
                        <a:t>           Non-functions</a:t>
                      </a:r>
                    </a:p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360 degree navigation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              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Peformance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Interact hotspots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               Scalability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Multi-Platform Compatibility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               Security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User Analytics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               Usability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               Maintainability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1423598" y="2080143"/>
            <a:ext cx="3918900" cy="19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Planning</a:t>
            </a:r>
            <a:endParaRPr dirty="0"/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 idx="2"/>
          </p:nvPr>
        </p:nvSpPr>
        <p:spPr>
          <a:xfrm>
            <a:off x="1423598" y="994525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44" name="Google Shape;344;p39"/>
          <p:cNvSpPr/>
          <p:nvPr/>
        </p:nvSpPr>
        <p:spPr>
          <a:xfrm>
            <a:off x="1423598" y="416961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013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20000" y="373245"/>
            <a:ext cx="7704000" cy="572700"/>
          </a:xfrm>
        </p:spPr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pic>
        <p:nvPicPr>
          <p:cNvPr id="20" name="Picture 19" descr="C:\Users\HP\OneDrive - Hanoi University of Science and Technology\Pictures\Screenshots\Screenshot 2025-06-17 08035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34760"/>
            <a:ext cx="6400800" cy="3752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Succession Planning Project Proposal by Slidesgo">
  <a:themeElements>
    <a:clrScheme name="Simple Light">
      <a:dk1>
        <a:srgbClr val="0E1D35"/>
      </a:dk1>
      <a:lt1>
        <a:srgbClr val="FAFAFA"/>
      </a:lt1>
      <a:dk2>
        <a:srgbClr val="EFEFEF"/>
      </a:dk2>
      <a:lt2>
        <a:srgbClr val="7C8594"/>
      </a:lt2>
      <a:accent1>
        <a:srgbClr val="2B3B5D"/>
      </a:accent1>
      <a:accent2>
        <a:srgbClr val="15253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1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284</Words>
  <Application>Microsoft Office PowerPoint</Application>
  <PresentationFormat>On-screen Show (16:9)</PresentationFormat>
  <Paragraphs>97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Raleway ExtraBold</vt:lpstr>
      <vt:lpstr>Raleway Medium</vt:lpstr>
      <vt:lpstr>Open Sans</vt:lpstr>
      <vt:lpstr>Nunito Light</vt:lpstr>
      <vt:lpstr>Raleway</vt:lpstr>
      <vt:lpstr>Succession Planning Project Proposal by Slidesgo</vt:lpstr>
      <vt:lpstr>Virtual Tour</vt:lpstr>
      <vt:lpstr>Member</vt:lpstr>
      <vt:lpstr>Table of contents</vt:lpstr>
      <vt:lpstr>Idea and Objectives</vt:lpstr>
      <vt:lpstr>Idea and Objectives</vt:lpstr>
      <vt:lpstr>Functions and  Non-functions</vt:lpstr>
      <vt:lpstr>Functions and Non-functions</vt:lpstr>
      <vt:lpstr>Planning</vt:lpstr>
      <vt:lpstr>Planning</vt:lpstr>
      <vt:lpstr>Planning</vt:lpstr>
      <vt:lpstr>Our activities </vt:lpstr>
      <vt:lpstr>Blocks Design</vt:lpstr>
      <vt:lpstr>Block Design</vt:lpstr>
      <vt:lpstr>Block Design</vt:lpstr>
      <vt:lpstr>Block Design</vt:lpstr>
      <vt:lpstr>Block Design</vt:lpstr>
      <vt:lpstr>Software Showcase</vt:lpstr>
      <vt:lpstr>Loading screen  </vt:lpstr>
      <vt:lpstr>Chatbot</vt:lpstr>
      <vt:lpstr>Software Showcase</vt:lpstr>
      <vt:lpstr>References</vt:lpstr>
      <vt:lpstr>References</vt:lpstr>
      <vt:lpstr>Thanks for watching and listening!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Tour</dc:title>
  <cp:lastModifiedBy>Microsoft account</cp:lastModifiedBy>
  <cp:revision>21</cp:revision>
  <dcterms:modified xsi:type="dcterms:W3CDTF">2025-06-20T09:50:06Z</dcterms:modified>
</cp:coreProperties>
</file>